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6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</p:sldMasterIdLst>
  <p:notesMasterIdLst>
    <p:notesMasterId r:id="rId42"/>
  </p:notesMasterIdLst>
  <p:handoutMasterIdLst>
    <p:handoutMasterId r:id="rId43"/>
  </p:handoutMasterIdLst>
  <p:sldIdLst>
    <p:sldId id="256" r:id="rId7"/>
    <p:sldId id="260" r:id="rId8"/>
    <p:sldId id="261" r:id="rId9"/>
    <p:sldId id="272" r:id="rId10"/>
    <p:sldId id="307" r:id="rId11"/>
    <p:sldId id="268" r:id="rId12"/>
    <p:sldId id="296" r:id="rId13"/>
    <p:sldId id="259" r:id="rId14"/>
    <p:sldId id="284" r:id="rId15"/>
    <p:sldId id="295" r:id="rId16"/>
    <p:sldId id="275" r:id="rId17"/>
    <p:sldId id="285" r:id="rId18"/>
    <p:sldId id="306" r:id="rId19"/>
    <p:sldId id="276" r:id="rId20"/>
    <p:sldId id="287" r:id="rId21"/>
    <p:sldId id="297" r:id="rId22"/>
    <p:sldId id="277" r:id="rId23"/>
    <p:sldId id="293" r:id="rId24"/>
    <p:sldId id="294" r:id="rId25"/>
    <p:sldId id="278" r:id="rId26"/>
    <p:sldId id="288" r:id="rId27"/>
    <p:sldId id="290" r:id="rId28"/>
    <p:sldId id="292" r:id="rId29"/>
    <p:sldId id="298" r:id="rId30"/>
    <p:sldId id="291" r:id="rId31"/>
    <p:sldId id="289" r:id="rId32"/>
    <p:sldId id="299" r:id="rId33"/>
    <p:sldId id="304" r:id="rId34"/>
    <p:sldId id="300" r:id="rId35"/>
    <p:sldId id="305" r:id="rId36"/>
    <p:sldId id="302" r:id="rId37"/>
    <p:sldId id="274" r:id="rId38"/>
    <p:sldId id="282" r:id="rId39"/>
    <p:sldId id="303" r:id="rId40"/>
    <p:sldId id="267" r:id="rId41"/>
  </p:sldIdLst>
  <p:sldSz cx="12434888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79D2"/>
    <a:srgbClr val="67217A"/>
    <a:srgbClr val="404040"/>
    <a:srgbClr val="EAEAEA"/>
    <a:srgbClr val="00188F"/>
    <a:srgbClr val="00176B"/>
    <a:srgbClr val="E3008C"/>
    <a:srgbClr val="FFB900"/>
    <a:srgbClr val="107C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8" autoAdjust="0"/>
    <p:restoredTop sz="82984" autoAdjust="0"/>
  </p:normalViewPr>
  <p:slideViewPr>
    <p:cSldViewPr>
      <p:cViewPr varScale="1">
        <p:scale>
          <a:sx n="56" d="100"/>
          <a:sy n="56" d="100"/>
        </p:scale>
        <p:origin x="908" y="44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2/24/2016 6:20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2/24/2016 6:20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mt203569.aspx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library/dn950053.aspx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2/24/2016 6:20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43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Supported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DataTypes</a:t>
            </a:r>
            <a:endParaRPr lang="es-E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https://msdn.microsoft.com/en-us/library/mt203569.aspx</a:t>
            </a:r>
            <a:endParaRPr lang="es-E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2/24/2016 6:20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11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https://dev.powerbi.com/apps?type=web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2/24/2016 6:20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407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2/24/2016 6:20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780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x-none" dirty="0" smtClean="0">
                <a:hlinkClick r:id="rId3"/>
              </a:rPr>
              <a:t>https://msdn.microsoft.com/library/dn950053.aspx</a:t>
            </a:r>
            <a:endParaRPr lang="x-none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2/24/2016 6:20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61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SELECT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System.TimeStamp</a:t>
            </a:r>
            <a:r>
              <a:rPr lang="en-US" dirty="0" smtClean="0"/>
              <a:t> AS Updated, COUNT(*) as Total, </a:t>
            </a:r>
            <a:r>
              <a:rPr lang="en-US" dirty="0" err="1" smtClean="0"/>
              <a:t>Avg</a:t>
            </a:r>
            <a:r>
              <a:rPr lang="en-US" dirty="0" smtClean="0"/>
              <a:t>(</a:t>
            </a:r>
            <a:r>
              <a:rPr lang="en-US" dirty="0" err="1" smtClean="0"/>
              <a:t>db</a:t>
            </a:r>
            <a:r>
              <a:rPr lang="en-US" dirty="0" smtClean="0"/>
              <a:t>) as </a:t>
            </a:r>
            <a:r>
              <a:rPr lang="en-US" dirty="0" err="1" smtClean="0"/>
              <a:t>AvgDb</a:t>
            </a:r>
            <a:r>
              <a:rPr lang="en-US" dirty="0" smtClean="0"/>
              <a:t>, Max(</a:t>
            </a:r>
            <a:r>
              <a:rPr lang="en-US" dirty="0" err="1" smtClean="0"/>
              <a:t>db</a:t>
            </a:r>
            <a:r>
              <a:rPr lang="en-US" dirty="0" smtClean="0"/>
              <a:t>) as 'Max', Min(</a:t>
            </a:r>
            <a:r>
              <a:rPr lang="en-US" dirty="0" err="1" smtClean="0"/>
              <a:t>db</a:t>
            </a:r>
            <a:r>
              <a:rPr lang="en-US" dirty="0" smtClean="0"/>
              <a:t>) as 'Min'</a:t>
            </a:r>
          </a:p>
          <a:p>
            <a:r>
              <a:rPr lang="en-US" dirty="0" smtClean="0"/>
              <a:t>FROM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ReadSound</a:t>
            </a:r>
            <a:endParaRPr lang="en-US" dirty="0" smtClean="0"/>
          </a:p>
          <a:p>
            <a:r>
              <a:rPr lang="en-US" dirty="0" smtClean="0"/>
              <a:t>GROUP BY TUMBLINGWINDOW(s, 1)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2/24/2016 6:20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333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2/24/2016 6:20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901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https://github.com/Microsoft/PowerBI-Visuals/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2/24/2016 6:20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91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" y="2335152"/>
            <a:ext cx="12434887" cy="212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.NET Conference 2016</a:t>
            </a:r>
          </a:p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26" indent="0">
              <a:buNone/>
              <a:defRPr>
                <a:solidFill>
                  <a:schemeClr val="bg1"/>
                </a:solidFill>
              </a:defRPr>
            </a:lvl2pPr>
            <a:lvl3pPr marL="571376" indent="0">
              <a:buNone/>
              <a:defRPr>
                <a:solidFill>
                  <a:schemeClr val="bg1"/>
                </a:solidFill>
              </a:defRPr>
            </a:lvl3pPr>
            <a:lvl4pPr marL="799927" indent="0">
              <a:buNone/>
              <a:defRPr>
                <a:solidFill>
                  <a:schemeClr val="bg1"/>
                </a:solidFill>
              </a:defRPr>
            </a:lvl4pPr>
            <a:lvl5pPr marL="10284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972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6954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670" y="2998438"/>
            <a:ext cx="7009440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/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4" y="6294485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2" y="3147130"/>
            <a:ext cx="329142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196" y="1668463"/>
            <a:ext cx="877709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891" y="2125663"/>
            <a:ext cx="10057115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342891" indent="-342891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71" y="2117165"/>
            <a:ext cx="7009440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3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06" y="296864"/>
            <a:ext cx="11885682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4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04" y="1535875"/>
            <a:ext cx="3931418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06" y="2307518"/>
            <a:ext cx="1562995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4409" y="2301240"/>
            <a:ext cx="3232492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7068" y="2302035"/>
            <a:ext cx="3903218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7771" y="2301051"/>
            <a:ext cx="23464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30" y="409845"/>
            <a:ext cx="4163977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98939879"/>
              </p:ext>
            </p:extLst>
          </p:nvPr>
        </p:nvGraphicFramePr>
        <p:xfrm>
          <a:off x="718618" y="1668462"/>
          <a:ext cx="10971400" cy="512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425">
                  <a:extLst>
                    <a:ext uri="{9D8B030D-6E8A-4147-A177-3AD203B41FA5}">
                      <a16:colId xmlns:a16="http://schemas.microsoft.com/office/drawing/2014/main" val="714248959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636315437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5617202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218280144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415697081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023810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58885656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739759280"/>
                    </a:ext>
                  </a:extLst>
                </a:gridCol>
              </a:tblGrid>
              <a:tr h="326571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55254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00044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25313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49602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63212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240268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702709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63480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3432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842204"/>
                  </a:ext>
                </a:extLst>
              </a:tr>
              <a:tr h="326571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05400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88455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770854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9" y="2125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4095" y="2013086"/>
            <a:ext cx="2292886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00" y="3268373"/>
            <a:ext cx="2293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382" y="3194778"/>
            <a:ext cx="1486554" cy="11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304" y="3268373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22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5782684"/>
            <a:ext cx="229767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61" y="5756511"/>
            <a:ext cx="22976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77461" y="2193931"/>
            <a:ext cx="230293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0163" y="2038397"/>
            <a:ext cx="274285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85272" y="3150756"/>
            <a:ext cx="1779214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199813" y="4025873"/>
            <a:ext cx="274320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1"/>
            <a:ext cx="11885683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1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6497" y="1212859"/>
            <a:ext cx="7923791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08" y="1585051"/>
            <a:ext cx="3657134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1722" y="1222350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554" y="367267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554" y="3230912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1722" y="4130623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8816" y="3230912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1722" y="367275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11885618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8" y="295283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8" y="1212860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2254" y="3050569"/>
            <a:ext cx="6995160" cy="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1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1" marR="0" indent="-342891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85" marR="0" indent="-2412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0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74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69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powerbi.com/beta/myorg/reports" TargetMode="External"/><Relationship Id="rId2" Type="http://schemas.openxmlformats.org/officeDocument/2006/relationships/hyperlink" Target="https://api.powerbi.com/beta/myorg/dashboards/%7bguid%7d/Tiles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hyperlink" Target="https://app.powerbi.com/embed?dashboardId=%3cdashboardGUID%3e&amp;tileId=%3ctileGUID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mcortes@plainconcepts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blogs.msdn.com/b/exchangedev/archive/2014/06/05/managing-user-consent-for-applications-using-office-365-apis.aspx" TargetMode="External"/><Relationship Id="rId3" Type="http://schemas.openxmlformats.org/officeDocument/2006/relationships/hyperlink" Target="https://msdn.microsoft.com/es-es/library/mt147898.aspx" TargetMode="External"/><Relationship Id="rId7" Type="http://schemas.openxmlformats.org/officeDocument/2006/relationships/hyperlink" Target="https://azure.microsoft.com/en-us/documentation/articles/stream-analytics-power-bi-dashboard/" TargetMode="External"/><Relationship Id="rId2" Type="http://schemas.openxmlformats.org/officeDocument/2006/relationships/hyperlink" Target="https://powerbi.microsoft.com/es-es/developers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msdn.microsoft.com/library/dn950053.aspx" TargetMode="External"/><Relationship Id="rId5" Type="http://schemas.openxmlformats.org/officeDocument/2006/relationships/hyperlink" Target="https://msdn.microsoft.com/en-us/library/mt203569.aspx" TargetMode="External"/><Relationship Id="rId4" Type="http://schemas.openxmlformats.org/officeDocument/2006/relationships/hyperlink" Target="http://social.technet.microsoft.com/wiki/contents/articles/30105.powerbi-api-in-net.aspx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sdn.com/b/logicapps/archive/2015/09/23/adding-insights-and-telemetry-to-logic-apps-through-power-bi.aspx" TargetMode="External"/><Relationship Id="rId7" Type="http://schemas.openxmlformats.org/officeDocument/2006/relationships/hyperlink" Target="https://github.com/Microsoft/PowerBI-visuals" TargetMode="External"/><Relationship Id="rId2" Type="http://schemas.openxmlformats.org/officeDocument/2006/relationships/hyperlink" Target="https://github.com/powerbi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azure.microsoft.com/en-us/documentation/articles/stream-analytics-twitter-sentiment-analysis-trends/" TargetMode="External"/><Relationship Id="rId5" Type="http://schemas.openxmlformats.org/officeDocument/2006/relationships/hyperlink" Target="https://powerbi.microsoft.com/en-us/documentation/powerbi-developer-integrate-a-power-bi-tile-or-report/" TargetMode="External"/><Relationship Id="rId4" Type="http://schemas.openxmlformats.org/officeDocument/2006/relationships/hyperlink" Target="https://powerbi.microsoft.com/en-us/blog/integrating-power-bi-tiles-into-office-documents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mailto:mcortes@plainconcepts.com" TargetMode="Externa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Modelo de datos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426244" y="1211262"/>
            <a:ext cx="1600200" cy="9906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MyOrg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636044" y="2339984"/>
            <a:ext cx="1600200" cy="9906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DataSet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769644" y="2339984"/>
            <a:ext cx="1600200" cy="9906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Table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937673" y="2339984"/>
            <a:ext cx="1600200" cy="9906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Row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636044" y="4747422"/>
            <a:ext cx="1600200" cy="9906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Dashboard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769644" y="4747422"/>
            <a:ext cx="1600200" cy="9906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Tile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636044" y="3559183"/>
            <a:ext cx="1600200" cy="9906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Report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Elbow Connector 11"/>
          <p:cNvCxnSpPr>
            <a:stCxn id="4" idx="2"/>
            <a:endCxn id="5" idx="1"/>
          </p:cNvCxnSpPr>
          <p:nvPr/>
        </p:nvCxnSpPr>
        <p:spPr>
          <a:xfrm rot="16200000" flipH="1">
            <a:off x="1614483" y="1813723"/>
            <a:ext cx="633422" cy="1409700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" idx="2"/>
            <a:endCxn id="8" idx="1"/>
          </p:cNvCxnSpPr>
          <p:nvPr/>
        </p:nvCxnSpPr>
        <p:spPr>
          <a:xfrm rot="16200000" flipH="1">
            <a:off x="410764" y="3017442"/>
            <a:ext cx="3040860" cy="1409700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" idx="2"/>
            <a:endCxn id="10" idx="1"/>
          </p:cNvCxnSpPr>
          <p:nvPr/>
        </p:nvCxnSpPr>
        <p:spPr>
          <a:xfrm rot="16200000" flipH="1">
            <a:off x="1004884" y="2423322"/>
            <a:ext cx="1852621" cy="1409700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3"/>
            <a:endCxn id="6" idx="1"/>
          </p:cNvCxnSpPr>
          <p:nvPr/>
        </p:nvCxnSpPr>
        <p:spPr>
          <a:xfrm>
            <a:off x="4236244" y="2835284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3"/>
            <a:endCxn id="7" idx="1"/>
          </p:cNvCxnSpPr>
          <p:nvPr/>
        </p:nvCxnSpPr>
        <p:spPr>
          <a:xfrm>
            <a:off x="6369844" y="2835284"/>
            <a:ext cx="56782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" idx="3"/>
            <a:endCxn id="9" idx="1"/>
          </p:cNvCxnSpPr>
          <p:nvPr/>
        </p:nvCxnSpPr>
        <p:spPr>
          <a:xfrm>
            <a:off x="4236244" y="5242722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2636044" y="5935662"/>
            <a:ext cx="1600200" cy="9906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Group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4769644" y="5935662"/>
            <a:ext cx="1600200" cy="9906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…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9" name="Elbow Connector 28"/>
          <p:cNvCxnSpPr>
            <a:stCxn id="4" idx="2"/>
            <a:endCxn id="26" idx="1"/>
          </p:cNvCxnSpPr>
          <p:nvPr/>
        </p:nvCxnSpPr>
        <p:spPr>
          <a:xfrm rot="16200000" flipH="1">
            <a:off x="-183356" y="3611562"/>
            <a:ext cx="4229100" cy="1409700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6" idx="3"/>
            <a:endCxn id="27" idx="1"/>
          </p:cNvCxnSpPr>
          <p:nvPr/>
        </p:nvCxnSpPr>
        <p:spPr>
          <a:xfrm>
            <a:off x="4236244" y="6430962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5029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26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7386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Operaciones disponibles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607904"/>
              </p:ext>
            </p:extLst>
          </p:nvPr>
        </p:nvGraphicFramePr>
        <p:xfrm>
          <a:off x="279386" y="1212858"/>
          <a:ext cx="11880904" cy="5227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9258">
                  <a:extLst>
                    <a:ext uri="{9D8B030D-6E8A-4147-A177-3AD203B41FA5}">
                      <a16:colId xmlns:a16="http://schemas.microsoft.com/office/drawing/2014/main" val="2108407302"/>
                    </a:ext>
                  </a:extLst>
                </a:gridCol>
                <a:gridCol w="7771646">
                  <a:extLst>
                    <a:ext uri="{9D8B030D-6E8A-4147-A177-3AD203B41FA5}">
                      <a16:colId xmlns:a16="http://schemas.microsoft.com/office/drawing/2014/main" val="3988832475"/>
                    </a:ext>
                  </a:extLst>
                </a:gridCol>
              </a:tblGrid>
              <a:tr h="580826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Elemento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Operaciones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463627"/>
                  </a:ext>
                </a:extLst>
              </a:tr>
              <a:tr h="580826">
                <a:tc>
                  <a:txBody>
                    <a:bodyPr/>
                    <a:lstStyle/>
                    <a:p>
                      <a:r>
                        <a:rPr lang="es-ES" sz="2800" b="1" dirty="0" err="1" smtClean="0">
                          <a:effectLst/>
                        </a:rPr>
                        <a:t>DataSet</a:t>
                      </a:r>
                      <a:endParaRPr lang="en-US" sz="2800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Listar, Obtener, Crear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786683"/>
                  </a:ext>
                </a:extLst>
              </a:tr>
              <a:tr h="580826">
                <a:tc>
                  <a:txBody>
                    <a:bodyPr/>
                    <a:lstStyle/>
                    <a:p>
                      <a:r>
                        <a:rPr lang="es-ES" sz="2800" b="1" dirty="0" smtClean="0">
                          <a:effectLst/>
                        </a:rPr>
                        <a:t>Tablas</a:t>
                      </a:r>
                      <a:endParaRPr lang="en-US" sz="2800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Listar</a:t>
                      </a:r>
                      <a:r>
                        <a:rPr lang="es-ES" sz="2400" dirty="0" smtClean="0"/>
                        <a:t>, </a:t>
                      </a:r>
                      <a:r>
                        <a:rPr lang="es-ES" sz="2400" dirty="0" smtClean="0"/>
                        <a:t>Crear,</a:t>
                      </a:r>
                      <a:r>
                        <a:rPr lang="es-ES" sz="2400" baseline="0" dirty="0" smtClean="0"/>
                        <a:t> Actualizar esquema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783162"/>
                  </a:ext>
                </a:extLst>
              </a:tr>
              <a:tr h="580826">
                <a:tc>
                  <a:txBody>
                    <a:bodyPr/>
                    <a:lstStyle/>
                    <a:p>
                      <a:r>
                        <a:rPr lang="es-ES" sz="2800" b="1" dirty="0" err="1" smtClean="0">
                          <a:effectLst/>
                        </a:rPr>
                        <a:t>Rows</a:t>
                      </a:r>
                      <a:endParaRPr lang="en-US" sz="2800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Añadir registros, Eliminar todos los registros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304169"/>
                  </a:ext>
                </a:extLst>
              </a:tr>
              <a:tr h="580826">
                <a:tc>
                  <a:txBody>
                    <a:bodyPr/>
                    <a:lstStyle/>
                    <a:p>
                      <a:r>
                        <a:rPr lang="es-ES" sz="2800" b="1" dirty="0" smtClean="0">
                          <a:effectLst/>
                        </a:rPr>
                        <a:t>Grupos</a:t>
                      </a:r>
                      <a:endParaRPr lang="en-US" sz="2800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Obtener grupos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554767"/>
                  </a:ext>
                </a:extLst>
              </a:tr>
              <a:tr h="580826">
                <a:tc>
                  <a:txBody>
                    <a:bodyPr/>
                    <a:lstStyle/>
                    <a:p>
                      <a:r>
                        <a:rPr lang="es-ES" sz="2800" b="1" dirty="0" err="1" smtClean="0">
                          <a:effectLst/>
                        </a:rPr>
                        <a:t>Dashboards</a:t>
                      </a:r>
                      <a:endParaRPr lang="en-US" sz="2800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Listar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354907"/>
                  </a:ext>
                </a:extLst>
              </a:tr>
              <a:tr h="580826">
                <a:tc>
                  <a:txBody>
                    <a:bodyPr/>
                    <a:lstStyle/>
                    <a:p>
                      <a:r>
                        <a:rPr lang="es-ES" sz="2800" b="1" dirty="0" smtClean="0">
                          <a:effectLst/>
                        </a:rPr>
                        <a:t>Tiles</a:t>
                      </a:r>
                      <a:endParaRPr lang="en-US" sz="2800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Obtener, Embeber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789411"/>
                  </a:ext>
                </a:extLst>
              </a:tr>
              <a:tr h="580826">
                <a:tc>
                  <a:txBody>
                    <a:bodyPr/>
                    <a:lstStyle/>
                    <a:p>
                      <a:r>
                        <a:rPr lang="es-ES" sz="2800" b="1" dirty="0" smtClean="0">
                          <a:effectLst/>
                        </a:rPr>
                        <a:t>Importar</a:t>
                      </a:r>
                      <a:endParaRPr lang="en-US" sz="2800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Importar fichero</a:t>
                      </a:r>
                      <a:r>
                        <a:rPr lang="es-ES" sz="2400" baseline="0" dirty="0" smtClean="0"/>
                        <a:t> PBIX, Excel o </a:t>
                      </a:r>
                      <a:r>
                        <a:rPr lang="es-ES" sz="2400" baseline="0" dirty="0" smtClean="0"/>
                        <a:t>Paquete </a:t>
                      </a:r>
                      <a:r>
                        <a:rPr lang="es-ES" sz="2400" baseline="0" dirty="0" smtClean="0"/>
                        <a:t>de contenido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856119"/>
                  </a:ext>
                </a:extLst>
              </a:tr>
              <a:tr h="580826">
                <a:tc>
                  <a:txBody>
                    <a:bodyPr/>
                    <a:lstStyle/>
                    <a:p>
                      <a:r>
                        <a:rPr lang="es-ES" sz="2800" b="1" dirty="0" smtClean="0">
                          <a:effectLst/>
                        </a:rPr>
                        <a:t>Política de retención</a:t>
                      </a:r>
                      <a:endParaRPr lang="en-US" sz="2800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Modificar política de retención de registros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367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59908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 soportados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4844" y="6545262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063758"/>
              </p:ext>
            </p:extLst>
          </p:nvPr>
        </p:nvGraphicFramePr>
        <p:xfrm>
          <a:off x="272242" y="1223978"/>
          <a:ext cx="11888048" cy="3948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6802">
                  <a:extLst>
                    <a:ext uri="{9D8B030D-6E8A-4147-A177-3AD203B41FA5}">
                      <a16:colId xmlns:a16="http://schemas.microsoft.com/office/drawing/2014/main" val="2760590605"/>
                    </a:ext>
                  </a:extLst>
                </a:gridCol>
                <a:gridCol w="8381246">
                  <a:extLst>
                    <a:ext uri="{9D8B030D-6E8A-4147-A177-3AD203B41FA5}">
                      <a16:colId xmlns:a16="http://schemas.microsoft.com/office/drawing/2014/main" val="2137518943"/>
                    </a:ext>
                  </a:extLst>
                </a:gridCol>
              </a:tblGrid>
              <a:tr h="560386">
                <a:tc>
                  <a:txBody>
                    <a:bodyPr/>
                    <a:lstStyle/>
                    <a:p>
                      <a:r>
                        <a:rPr lang="en-US" sz="2000" dirty="0"/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Restricciones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9199861"/>
                  </a:ext>
                </a:extLst>
              </a:tr>
              <a:tr h="560386">
                <a:tc>
                  <a:txBody>
                    <a:bodyPr/>
                    <a:lstStyle/>
                    <a:p>
                      <a:r>
                        <a:rPr lang="en-US" sz="2800" dirty="0"/>
                        <a:t>Int64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Int64.MaxValue </a:t>
                      </a:r>
                      <a:r>
                        <a:rPr lang="en-US" sz="2000" dirty="0" smtClean="0"/>
                        <a:t>y </a:t>
                      </a:r>
                      <a:r>
                        <a:rPr lang="en-US" sz="2000" dirty="0"/>
                        <a:t>Int64.MinValue </a:t>
                      </a:r>
                      <a:r>
                        <a:rPr lang="en-US" sz="2000" dirty="0" smtClean="0"/>
                        <a:t>no </a:t>
                      </a:r>
                      <a:r>
                        <a:rPr lang="en-US" sz="2000" dirty="0" err="1" smtClean="0"/>
                        <a:t>permitido</a:t>
                      </a:r>
                      <a:r>
                        <a:rPr lang="en-US" sz="2000" dirty="0" smtClean="0"/>
                        <a:t>.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6255315"/>
                  </a:ext>
                </a:extLst>
              </a:tr>
              <a:tr h="560386">
                <a:tc>
                  <a:txBody>
                    <a:bodyPr/>
                    <a:lstStyle/>
                    <a:p>
                      <a:r>
                        <a:rPr lang="en-US" sz="2800" dirty="0"/>
                        <a:t>Double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Double.MaxValue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smtClean="0"/>
                        <a:t>y </a:t>
                      </a:r>
                      <a:r>
                        <a:rPr lang="en-US" sz="2000" dirty="0" err="1"/>
                        <a:t>Double.MinValue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smtClean="0"/>
                        <a:t>no </a:t>
                      </a:r>
                      <a:r>
                        <a:rPr lang="en-US" sz="2000" dirty="0" err="1" smtClean="0"/>
                        <a:t>permitido</a:t>
                      </a:r>
                      <a:r>
                        <a:rPr lang="en-US" sz="2000" dirty="0" smtClean="0"/>
                        <a:t>. </a:t>
                      </a:r>
                      <a:r>
                        <a:rPr lang="en-US" sz="2000" dirty="0" err="1"/>
                        <a:t>NaN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smtClean="0"/>
                        <a:t>no </a:t>
                      </a:r>
                      <a:r>
                        <a:rPr lang="en-US" sz="2000" dirty="0" err="1" smtClean="0"/>
                        <a:t>soportado</a:t>
                      </a:r>
                      <a:r>
                        <a:rPr lang="en-US" sz="2000" dirty="0" smtClean="0"/>
                        <a:t>.+</a:t>
                      </a:r>
                      <a:r>
                        <a:rPr lang="en-US" sz="2000" dirty="0"/>
                        <a:t>Infinity </a:t>
                      </a:r>
                      <a:r>
                        <a:rPr lang="en-US" sz="2000" dirty="0" smtClean="0"/>
                        <a:t>y </a:t>
                      </a:r>
                      <a:r>
                        <a:rPr lang="en-US" sz="2000" dirty="0"/>
                        <a:t>-Infinity </a:t>
                      </a:r>
                      <a:r>
                        <a:rPr lang="en-US" sz="2000" dirty="0" smtClean="0"/>
                        <a:t>no </a:t>
                      </a:r>
                      <a:r>
                        <a:rPr lang="en-US" sz="2000" dirty="0" err="1" smtClean="0"/>
                        <a:t>soportado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en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algunas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funciones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/>
                        <a:t>(e.g. Min, Max).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8068421"/>
                  </a:ext>
                </a:extLst>
              </a:tr>
              <a:tr h="560386">
                <a:tc>
                  <a:txBody>
                    <a:bodyPr/>
                    <a:lstStyle/>
                    <a:p>
                      <a:r>
                        <a:rPr lang="en-US" sz="2800"/>
                        <a:t>Boolean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Ninguna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5310465"/>
                  </a:ext>
                </a:extLst>
              </a:tr>
              <a:tr h="560386">
                <a:tc>
                  <a:txBody>
                    <a:bodyPr/>
                    <a:lstStyle/>
                    <a:p>
                      <a:r>
                        <a:rPr lang="en-US" sz="2800"/>
                        <a:t>Datetime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During data loading we quantize values with day fractions to whole multiples of 1/300 seconds (3.33ms).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1841933"/>
                  </a:ext>
                </a:extLst>
              </a:tr>
              <a:tr h="560386">
                <a:tc>
                  <a:txBody>
                    <a:bodyPr/>
                    <a:lstStyle/>
                    <a:p>
                      <a:r>
                        <a:rPr lang="en-US" sz="2800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Actualmente</a:t>
                      </a:r>
                      <a:r>
                        <a:rPr lang="en-US" sz="2000" dirty="0" smtClean="0"/>
                        <a:t> hasta </a:t>
                      </a:r>
                      <a:r>
                        <a:rPr lang="en-US" sz="2000" dirty="0"/>
                        <a:t>128K </a:t>
                      </a:r>
                      <a:r>
                        <a:rPr lang="en-US" sz="2000" dirty="0" err="1" smtClean="0"/>
                        <a:t>caracteres</a:t>
                      </a:r>
                      <a:r>
                        <a:rPr lang="en-US" sz="2000" dirty="0" smtClean="0"/>
                        <a:t>.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5576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82799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Probando el API</a:t>
            </a:r>
          </a:p>
          <a:p>
            <a:r>
              <a:rPr lang="en-US" dirty="0"/>
              <a:t>http://docs.powerbi.apiary.io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2622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136517"/>
          </a:xfrm>
        </p:spPr>
        <p:txBody>
          <a:bodyPr/>
          <a:lstStyle/>
          <a:p>
            <a:r>
              <a:rPr lang="es-ES" dirty="0" smtClean="0"/>
              <a:t>Debemos registrar una aplicación para poder utilizar el API desde una aplicación cliente o Web.</a:t>
            </a:r>
          </a:p>
          <a:p>
            <a:r>
              <a:rPr lang="es-ES" dirty="0" smtClean="0"/>
              <a:t>Indicamos los permisos y URL de </a:t>
            </a:r>
            <a:r>
              <a:rPr lang="es-ES" dirty="0" err="1" smtClean="0"/>
              <a:t>redicrección</a:t>
            </a:r>
            <a:r>
              <a:rPr lang="es-ES" dirty="0" smtClean="0"/>
              <a:t>.</a:t>
            </a:r>
          </a:p>
          <a:p>
            <a:r>
              <a:rPr lang="es-ES" dirty="0" smtClean="0"/>
              <a:t>Registro desde:</a:t>
            </a:r>
          </a:p>
          <a:p>
            <a:pPr lvl="1"/>
            <a:r>
              <a:rPr lang="es-ES" dirty="0" smtClean="0"/>
              <a:t>Power </a:t>
            </a:r>
            <a:r>
              <a:rPr lang="es-ES" dirty="0"/>
              <a:t>BI App </a:t>
            </a:r>
            <a:r>
              <a:rPr lang="es-ES" dirty="0" err="1"/>
              <a:t>registration</a:t>
            </a:r>
            <a:r>
              <a:rPr lang="es-ES" dirty="0"/>
              <a:t> </a:t>
            </a:r>
            <a:r>
              <a:rPr lang="es-ES" dirty="0" err="1" smtClean="0"/>
              <a:t>tool</a:t>
            </a:r>
            <a:endParaRPr lang="es-ES" dirty="0"/>
          </a:p>
          <a:p>
            <a:pPr lvl="1"/>
            <a:r>
              <a:rPr lang="es-ES" dirty="0" err="1" smtClean="0"/>
              <a:t>Azure</a:t>
            </a:r>
            <a:r>
              <a:rPr lang="es-ES" dirty="0" smtClean="0"/>
              <a:t> </a:t>
            </a:r>
            <a:r>
              <a:rPr lang="es-ES" dirty="0"/>
              <a:t>Management Portal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Registro de aplicaciones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244" y="3627773"/>
            <a:ext cx="5257046" cy="331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41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Flujo de autenticación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244" y="1135062"/>
            <a:ext cx="10239382" cy="578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687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Aplicación cliente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052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Reports</a:t>
            </a:r>
            <a:r>
              <a:rPr lang="es-ES" dirty="0" smtClean="0"/>
              <a:t> y Tiles en una aplicación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4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013406"/>
          </a:xfrm>
        </p:spPr>
        <p:txBody>
          <a:bodyPr/>
          <a:lstStyle/>
          <a:p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://api.powerbi.com/beta/myorg</a:t>
            </a:r>
            <a:r>
              <a:rPr lang="en-US" sz="2800" b="1" dirty="0">
                <a:hlinkClick r:id="rId2"/>
              </a:rPr>
              <a:t>/dashboards/{guid}/</a:t>
            </a:r>
            <a:r>
              <a:rPr lang="en-US" sz="2800" b="1" dirty="0" smtClean="0">
                <a:hlinkClick r:id="rId2"/>
              </a:rPr>
              <a:t>Tiles</a:t>
            </a:r>
            <a:r>
              <a:rPr lang="en-US" sz="2800" b="1" dirty="0" smtClean="0"/>
              <a:t> </a:t>
            </a:r>
            <a:endParaRPr lang="en-US" sz="2800" b="1" dirty="0"/>
          </a:p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api.powerbi.com/beta/myorg</a:t>
            </a:r>
            <a:r>
              <a:rPr lang="en-US" sz="2800" b="1" dirty="0" smtClean="0">
                <a:hlinkClick r:id="rId3"/>
              </a:rPr>
              <a:t>/reports</a:t>
            </a:r>
            <a:endParaRPr lang="en-US" b="1" dirty="0" smtClean="0"/>
          </a:p>
          <a:p>
            <a:r>
              <a:rPr lang="en-US" sz="2400" dirty="0" err="1" smtClean="0"/>
              <a:t>Obtener</a:t>
            </a:r>
            <a:r>
              <a:rPr lang="en-US" sz="2400" dirty="0" smtClean="0"/>
              <a:t> la </a:t>
            </a:r>
            <a:r>
              <a:rPr lang="en-US" sz="2400" dirty="0" err="1" smtClean="0"/>
              <a:t>url</a:t>
            </a:r>
            <a:r>
              <a:rPr lang="en-US" sz="2400" dirty="0"/>
              <a:t> </a:t>
            </a:r>
            <a:r>
              <a:rPr lang="en-US" sz="2400" dirty="0" err="1" smtClean="0"/>
              <a:t>Embeded</a:t>
            </a:r>
            <a:endParaRPr lang="en-US" sz="2400" dirty="0"/>
          </a:p>
          <a:p>
            <a:pPr lvl="1"/>
            <a:r>
              <a:rPr lang="en-US" sz="2000" dirty="0" smtClean="0"/>
              <a:t>Ex: </a:t>
            </a:r>
            <a:r>
              <a:rPr lang="en-US" sz="2000" dirty="0">
                <a:hlinkClick r:id="rId4"/>
              </a:rPr>
              <a:t>https://app.powerbi.com/embed?dashboardId=&lt;dashboardGUID&gt;&amp;tileId=&lt;tileGUID</a:t>
            </a:r>
            <a:r>
              <a:rPr lang="en-US" sz="2000" dirty="0"/>
              <a:t>&gt;</a:t>
            </a:r>
          </a:p>
          <a:p>
            <a:r>
              <a:rPr lang="pt-PT" sz="2400" dirty="0" smtClean="0"/>
              <a:t>Corear un Iframe con la URL</a:t>
            </a:r>
            <a:endParaRPr lang="pt-PT" sz="2400" dirty="0"/>
          </a:p>
          <a:p>
            <a:pPr lvl="1"/>
            <a:r>
              <a:rPr lang="pt-PT" sz="2000" dirty="0" smtClean="0"/>
              <a:t>Enviar el AccessToken mediante </a:t>
            </a:r>
            <a:r>
              <a:rPr lang="pt-PT" sz="2000" dirty="0"/>
              <a:t>PostMessage</a:t>
            </a:r>
            <a:endParaRPr lang="en-US" sz="2000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Incrustar tiles y </a:t>
            </a:r>
            <a:r>
              <a:rPr lang="es-ES" dirty="0" err="1" smtClean="0"/>
              <a:t>reports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663"/>
          <a:stretch/>
        </p:blipFill>
        <p:spPr>
          <a:xfrm>
            <a:off x="1950244" y="3802062"/>
            <a:ext cx="9267072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976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Incrustar </a:t>
            </a:r>
            <a:r>
              <a:rPr lang="es-ES" dirty="0" err="1" smtClean="0"/>
              <a:t>Rerport</a:t>
            </a:r>
            <a:r>
              <a:rPr lang="es-ES" dirty="0" smtClean="0"/>
              <a:t> y Tiles en una aplicación MVC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1770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671" y="3981818"/>
            <a:ext cx="7009440" cy="1496644"/>
          </a:xfrm>
        </p:spPr>
        <p:txBody>
          <a:bodyPr/>
          <a:lstStyle/>
          <a:p>
            <a:pPr lvl="0"/>
            <a:r>
              <a:rPr lang="en-US" dirty="0" smtClean="0"/>
              <a:t>Mario Cortés Flores</a:t>
            </a:r>
            <a:endParaRPr lang="en-US" dirty="0"/>
          </a:p>
          <a:p>
            <a:pPr lvl="0"/>
            <a:r>
              <a:rPr lang="es-ES" dirty="0" smtClean="0"/>
              <a:t>Team Manager y MVP en Office365</a:t>
            </a:r>
            <a:endParaRPr lang="en-US" dirty="0"/>
          </a:p>
          <a:p>
            <a:pPr lvl="0"/>
            <a:r>
              <a:rPr lang="es-ES" dirty="0" smtClean="0">
                <a:hlinkClick r:id="rId2"/>
              </a:rPr>
              <a:t>mcortes@plainconcepts.com</a:t>
            </a:r>
            <a:endParaRPr lang="es-ES" dirty="0" smtClean="0"/>
          </a:p>
          <a:p>
            <a:pPr lvl="0"/>
            <a:r>
              <a:rPr lang="es-ES" dirty="0" smtClean="0"/>
              <a:t>@</a:t>
            </a:r>
            <a:r>
              <a:rPr lang="es-ES" dirty="0" err="1" smtClean="0"/>
              <a:t>mariocortesf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Power BI para desarrolladores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Análisis en tiempo real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41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Datos en tiempo real</a:t>
            </a:r>
            <a:endParaRPr lang="en-US" dirty="0"/>
          </a:p>
        </p:txBody>
      </p:sp>
      <p:pic>
        <p:nvPicPr>
          <p:cNvPr id="5" name="Picture 2" descr="rt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38" y="1304224"/>
            <a:ext cx="11327419" cy="4003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0273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2006703"/>
          </a:xfrm>
        </p:spPr>
        <p:txBody>
          <a:bodyPr/>
          <a:lstStyle/>
          <a:p>
            <a:r>
              <a:rPr lang="en-US" sz="2400" dirty="0"/>
              <a:t>https://api.powerbi.com/beta/myorg/datasets?</a:t>
            </a:r>
            <a:r>
              <a:rPr lang="en-US" sz="2400" u="sng" dirty="0">
                <a:solidFill>
                  <a:srgbClr val="FF0000"/>
                </a:solidFill>
              </a:rPr>
              <a:t>defaultRetentionPolicy</a:t>
            </a:r>
            <a:r>
              <a:rPr lang="en-US" sz="2400" dirty="0"/>
              <a:t>=</a:t>
            </a:r>
            <a:r>
              <a:rPr lang="en-US" sz="2400" u="sng" dirty="0">
                <a:solidFill>
                  <a:srgbClr val="FF0000"/>
                </a:solidFill>
              </a:rPr>
              <a:t>BasicFIFO</a:t>
            </a:r>
          </a:p>
          <a:p>
            <a:r>
              <a:rPr lang="es-ES" dirty="0" err="1" smtClean="0"/>
              <a:t>BasicFIFO</a:t>
            </a:r>
            <a:endParaRPr lang="es-ES" dirty="0" smtClean="0"/>
          </a:p>
          <a:p>
            <a:pPr lvl="1"/>
            <a:r>
              <a:rPr lang="es-ES" dirty="0" smtClean="0"/>
              <a:t>Parámetro que activa la limpieza automática de registros antiguos.</a:t>
            </a:r>
          </a:p>
          <a:p>
            <a:pPr lvl="1"/>
            <a:r>
              <a:rPr lang="es-ES" dirty="0" smtClean="0"/>
              <a:t>Habilita una cola FIFO de hasta 200.000 registros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Política de retención en tiempo real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44" y="3821030"/>
            <a:ext cx="8703447" cy="196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83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Carga de registros en tiempo real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920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243965"/>
          </a:xfrm>
        </p:spPr>
        <p:txBody>
          <a:bodyPr/>
          <a:lstStyle/>
          <a:p>
            <a:r>
              <a:rPr lang="es-ES" sz="2800" dirty="0" smtClean="0"/>
              <a:t>10.000 filas </a:t>
            </a:r>
            <a:r>
              <a:rPr lang="es-ES" sz="2800" dirty="0"/>
              <a:t>por </a:t>
            </a:r>
            <a:r>
              <a:rPr lang="es-ES" sz="2800" dirty="0" smtClean="0"/>
              <a:t>inserción.</a:t>
            </a:r>
            <a:endParaRPr lang="es-ES" sz="2800" dirty="0"/>
          </a:p>
          <a:p>
            <a:r>
              <a:rPr lang="es-ES" sz="2800" dirty="0"/>
              <a:t>La inserción única no es continua. </a:t>
            </a:r>
            <a:endParaRPr lang="es-ES" sz="2800" dirty="0" smtClean="0"/>
          </a:p>
          <a:p>
            <a:r>
              <a:rPr lang="es-ES" sz="2800" dirty="0" smtClean="0"/>
              <a:t>Inserción </a:t>
            </a:r>
            <a:r>
              <a:rPr lang="es-ES" sz="2800" dirty="0"/>
              <a:t>continua: una vez por segundo con un tamaño máximo de 500 filas con un tamaño máximo de tabla de 2 millones de filas. Para actualizar un conjunto de datos cada segundo, inserte 500 filas por segundo o menos</a:t>
            </a:r>
          </a:p>
          <a:p>
            <a:r>
              <a:rPr lang="es-ES" sz="2800" dirty="0"/>
              <a:t>Máximo de 5 millones de filas por tabla</a:t>
            </a:r>
          </a:p>
          <a:p>
            <a:r>
              <a:rPr lang="es-ES" sz="2800" dirty="0"/>
              <a:t>Máximo de 5 solicitudes pendientes a la </a:t>
            </a:r>
            <a:r>
              <a:rPr lang="es-ES" sz="2800" dirty="0" smtClean="0"/>
              <a:t>vez</a:t>
            </a:r>
            <a:endParaRPr lang="es-E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Limitaciones API PowerBI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577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PowerBI</a:t>
            </a:r>
            <a:r>
              <a:rPr lang="es-ES" dirty="0" smtClean="0"/>
              <a:t> y </a:t>
            </a:r>
            <a:r>
              <a:rPr lang="es-ES" dirty="0" err="1" smtClean="0"/>
              <a:t>Stream</a:t>
            </a:r>
            <a:r>
              <a:rPr lang="es-ES" dirty="0" smtClean="0"/>
              <a:t> </a:t>
            </a:r>
            <a:r>
              <a:rPr lang="es-ES" dirty="0" err="1" smtClean="0"/>
              <a:t>Analytics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 bwMode="auto">
          <a:xfrm>
            <a:off x="274608" y="1820862"/>
            <a:ext cx="2973411" cy="37338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s-E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ENTRADA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9189244" y="1820862"/>
            <a:ext cx="2973411" cy="37338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s-E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SALIDA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731044" y="2354262"/>
            <a:ext cx="2057400" cy="8382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16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Azure</a:t>
            </a:r>
            <a:r>
              <a:rPr lang="es-E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16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event</a:t>
            </a:r>
            <a:r>
              <a:rPr lang="es-E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16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Hubs</a:t>
            </a: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731044" y="3268662"/>
            <a:ext cx="2057400" cy="8382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16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Azure</a:t>
            </a:r>
            <a:r>
              <a:rPr lang="es-E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blob </a:t>
            </a:r>
            <a:r>
              <a:rPr lang="es-ES" sz="16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storage</a:t>
            </a: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9875044" y="2049462"/>
            <a:ext cx="1601004" cy="6096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1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Azure</a:t>
            </a:r>
            <a:r>
              <a:rPr lang="es-ES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SQL DB</a:t>
            </a: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9875044" y="2739516"/>
            <a:ext cx="1601004" cy="6096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1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Azure</a:t>
            </a:r>
            <a:r>
              <a:rPr lang="es-ES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Blob </a:t>
            </a:r>
            <a:r>
              <a:rPr lang="es-ES" sz="1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storage</a:t>
            </a: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9875044" y="3416775"/>
            <a:ext cx="1601004" cy="6096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1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Azure</a:t>
            </a:r>
            <a:r>
              <a:rPr lang="es-ES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1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Event</a:t>
            </a:r>
            <a:r>
              <a:rPr lang="es-ES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Hub</a:t>
            </a: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9875044" y="4106862"/>
            <a:ext cx="1601004" cy="609600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Power BI</a:t>
            </a: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4312444" y="1820862"/>
            <a:ext cx="3733800" cy="37338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s-E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Sream</a:t>
            </a:r>
            <a:r>
              <a:rPr lang="es-E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Analytics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5120640" y="2348133"/>
            <a:ext cx="2057400" cy="8382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16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Stream</a:t>
            </a:r>
            <a:r>
              <a:rPr lang="es-E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16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analytics</a:t>
            </a:r>
            <a:r>
              <a:rPr lang="es-ES" sz="1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s-ES" sz="16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Query</a:t>
            </a: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5120640" y="3375237"/>
            <a:ext cx="2057400" cy="8382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16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Functions</a:t>
            </a:r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199676" y="3326951"/>
            <a:ext cx="1188968" cy="17911"/>
          </a:xfrm>
          <a:prstGeom prst="straightConnector1">
            <a:avLst/>
          </a:prstGeom>
          <a:ln w="762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8028036" y="3259706"/>
            <a:ext cx="1188968" cy="17911"/>
          </a:xfrm>
          <a:prstGeom prst="straightConnector1">
            <a:avLst/>
          </a:prstGeom>
          <a:ln w="762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5828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err="1"/>
              <a:t>PowerBI</a:t>
            </a:r>
            <a:r>
              <a:rPr lang="es-ES" dirty="0"/>
              <a:t> &amp; </a:t>
            </a:r>
            <a:r>
              <a:rPr lang="es-ES" dirty="0" err="1"/>
              <a:t>Stream</a:t>
            </a:r>
            <a:r>
              <a:rPr lang="es-ES" dirty="0"/>
              <a:t> </a:t>
            </a:r>
            <a:r>
              <a:rPr lang="es-ES" dirty="0" err="1"/>
              <a:t>Analytics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4965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Power BI visuals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67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7" y="1212858"/>
            <a:ext cx="6171437" cy="375487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/>
              <a:t>Elementos visuales </a:t>
            </a:r>
            <a:r>
              <a:rPr lang="es-ES" dirty="0" smtClean="0"/>
              <a:t>personalizados.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smtClean="0"/>
              <a:t>Pueden </a:t>
            </a:r>
            <a:r>
              <a:rPr lang="es-ES" dirty="0"/>
              <a:t>utilizarse en paneles y </a:t>
            </a:r>
            <a:r>
              <a:rPr lang="es-ES" dirty="0" err="1"/>
              <a:t>reports</a:t>
            </a:r>
            <a:r>
              <a:rPr lang="es-ES" dirty="0" smtClean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smtClean="0"/>
              <a:t>Extienden el aspecto de las vistas.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PowerBI</a:t>
            </a:r>
            <a:r>
              <a:rPr lang="es-ES" dirty="0" smtClean="0"/>
              <a:t> </a:t>
            </a:r>
            <a:r>
              <a:rPr lang="es-ES" dirty="0" err="1" smtClean="0"/>
              <a:t>Visuals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644" y="574676"/>
            <a:ext cx="4953179" cy="521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019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136" r="43318" b="-136"/>
          <a:stretch/>
        </p:blipFill>
        <p:spPr>
          <a:xfrm>
            <a:off x="6218238" y="1588"/>
            <a:ext cx="6216650" cy="699293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044" y="296862"/>
            <a:ext cx="5714206" cy="922897"/>
          </a:xfrm>
        </p:spPr>
        <p:txBody>
          <a:bodyPr/>
          <a:lstStyle/>
          <a:p>
            <a:r>
              <a:rPr lang="es-ES" dirty="0" smtClean="0"/>
              <a:t>Power BI </a:t>
            </a:r>
            <a:r>
              <a:rPr lang="es-ES" dirty="0" err="1" smtClean="0"/>
              <a:t>Visuals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121444" y="1514784"/>
            <a:ext cx="5942806" cy="3040832"/>
          </a:xfrm>
        </p:spPr>
        <p:txBody>
          <a:bodyPr/>
          <a:lstStyle/>
          <a:p>
            <a:r>
              <a:rPr lang="es-ES" sz="3200" dirty="0"/>
              <a:t>Creamos con las herramientas de desarrollo de Power </a:t>
            </a:r>
            <a:r>
              <a:rPr lang="es-ES" sz="3200" dirty="0" smtClean="0"/>
              <a:t>BI.</a:t>
            </a:r>
          </a:p>
          <a:p>
            <a:r>
              <a:rPr lang="es-ES" sz="3200" dirty="0"/>
              <a:t>Disponemos del código de todas las visualizaciones de Power BI</a:t>
            </a:r>
            <a:r>
              <a:rPr lang="es-ES" sz="3200" dirty="0" smtClean="0"/>
              <a:t>.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225101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058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Ciclo de vida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54844" y="2887662"/>
            <a:ext cx="2971800" cy="16764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5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Init</a:t>
            </a:r>
            <a:endParaRPr lang="en-US" sz="5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41044" y="2887662"/>
            <a:ext cx="2971800" cy="16764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5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Update</a:t>
            </a:r>
            <a:endParaRPr lang="en-US" sz="5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427244" y="2887662"/>
            <a:ext cx="2971800" cy="16764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ctr" anchorCtr="0"/>
          <a:lstStyle/>
          <a:p>
            <a:pPr algn="ctr" defTabSz="932406"/>
            <a:r>
              <a:rPr lang="es-ES" sz="5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Destroy</a:t>
            </a:r>
            <a:endParaRPr lang="en-US" sz="5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3321844" y="3497262"/>
            <a:ext cx="1447800" cy="685800"/>
          </a:xfrm>
          <a:prstGeom prst="rightArrow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7257098" y="3515994"/>
            <a:ext cx="1447800" cy="685800"/>
          </a:xfrm>
          <a:prstGeom prst="rightArrow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Curved Up Arrow 10"/>
          <p:cNvSpPr/>
          <p:nvPr/>
        </p:nvSpPr>
        <p:spPr bwMode="auto">
          <a:xfrm>
            <a:off x="5303044" y="4716462"/>
            <a:ext cx="1600200" cy="685800"/>
          </a:xfrm>
          <a:prstGeom prst="curvedUp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Curved Up Arrow 11"/>
          <p:cNvSpPr/>
          <p:nvPr/>
        </p:nvSpPr>
        <p:spPr bwMode="auto">
          <a:xfrm rot="10624158">
            <a:off x="5226844" y="2085202"/>
            <a:ext cx="1600200" cy="685800"/>
          </a:xfrm>
          <a:prstGeom prst="curvedUp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9334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err="1" smtClean="0"/>
              <a:t>Custom</a:t>
            </a:r>
            <a:r>
              <a:rPr lang="es-ES" dirty="0" smtClean="0"/>
              <a:t> Visual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0424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http://aka.ms/DOTNETT6S1 </a:t>
            </a:r>
            <a:endParaRPr lang="es-E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15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5355312"/>
          </a:xfrm>
        </p:spPr>
        <p:txBody>
          <a:bodyPr/>
          <a:lstStyle/>
          <a:p>
            <a:r>
              <a:rPr lang="es-ES" sz="1400" dirty="0"/>
              <a:t>Centro para desarrolladores de Power BI</a:t>
            </a:r>
          </a:p>
          <a:p>
            <a:r>
              <a:rPr lang="es-ES" sz="1400" dirty="0">
                <a:hlinkClick r:id="rId2"/>
              </a:rPr>
              <a:t>https://powerbi.microsoft.com/es-es/developers/</a:t>
            </a:r>
            <a:endParaRPr lang="es-ES" sz="1400" dirty="0"/>
          </a:p>
          <a:p>
            <a:r>
              <a:rPr lang="es-ES" sz="1400" dirty="0"/>
              <a:t> </a:t>
            </a:r>
          </a:p>
          <a:p>
            <a:r>
              <a:rPr lang="es-ES" sz="1400" dirty="0"/>
              <a:t>Referencia de la API de REST de Power BI</a:t>
            </a:r>
          </a:p>
          <a:p>
            <a:r>
              <a:rPr lang="es-ES" sz="1400" dirty="0">
                <a:hlinkClick r:id="rId3"/>
              </a:rPr>
              <a:t>https://msdn.microsoft.com/es-es/library/mt147898.aspx</a:t>
            </a:r>
            <a:endParaRPr lang="es-ES" sz="1400" dirty="0"/>
          </a:p>
          <a:p>
            <a:r>
              <a:rPr lang="es-ES" sz="1400" dirty="0"/>
              <a:t> </a:t>
            </a:r>
          </a:p>
          <a:p>
            <a:r>
              <a:rPr lang="es-ES" sz="1400" dirty="0" err="1"/>
              <a:t>PowerBI</a:t>
            </a:r>
            <a:r>
              <a:rPr lang="es-ES" sz="1400" dirty="0"/>
              <a:t> API in </a:t>
            </a:r>
            <a:r>
              <a:rPr lang="es-ES" sz="1400" dirty="0" err="1"/>
              <a:t>.Net</a:t>
            </a:r>
            <a:endParaRPr lang="es-ES" sz="1400" dirty="0"/>
          </a:p>
          <a:p>
            <a:r>
              <a:rPr lang="es-ES" sz="1400" dirty="0">
                <a:hlinkClick r:id="rId4"/>
              </a:rPr>
              <a:t>http://social.technet.microsoft.com/wiki/contents/articles/30105.powerbi-api-in-net.aspx</a:t>
            </a:r>
            <a:endParaRPr lang="es-ES" sz="1400" dirty="0"/>
          </a:p>
          <a:p>
            <a:r>
              <a:rPr lang="es-ES" sz="1400" dirty="0"/>
              <a:t> </a:t>
            </a:r>
          </a:p>
          <a:p>
            <a:r>
              <a:rPr lang="es-ES" sz="1400" dirty="0" err="1"/>
              <a:t>Supported</a:t>
            </a:r>
            <a:r>
              <a:rPr lang="es-ES" sz="1400" dirty="0"/>
              <a:t> </a:t>
            </a:r>
            <a:r>
              <a:rPr lang="es-ES" sz="1400" dirty="0" err="1"/>
              <a:t>DataTypes</a:t>
            </a:r>
            <a:endParaRPr lang="es-ES" sz="1400" dirty="0"/>
          </a:p>
          <a:p>
            <a:r>
              <a:rPr lang="es-ES" sz="1400" dirty="0">
                <a:hlinkClick r:id="rId5"/>
              </a:rPr>
              <a:t>https://msdn.microsoft.com/en-us/library/mt203569.aspx</a:t>
            </a:r>
            <a:endParaRPr lang="es-ES" sz="1400" dirty="0"/>
          </a:p>
          <a:p>
            <a:r>
              <a:rPr lang="es-ES" sz="1400" dirty="0"/>
              <a:t> </a:t>
            </a:r>
          </a:p>
          <a:p>
            <a:r>
              <a:rPr lang="es-ES" sz="1400" dirty="0"/>
              <a:t>Limitaciones API </a:t>
            </a:r>
            <a:r>
              <a:rPr lang="es-ES" sz="1400" dirty="0" err="1"/>
              <a:t>PowerBI</a:t>
            </a:r>
            <a:endParaRPr lang="es-ES" sz="1400" dirty="0"/>
          </a:p>
          <a:p>
            <a:r>
              <a:rPr lang="es-ES" sz="1400" dirty="0">
                <a:hlinkClick r:id="rId6"/>
              </a:rPr>
              <a:t>https://msdn.microsoft.com/library/dn950053.aspx</a:t>
            </a:r>
            <a:endParaRPr lang="es-ES" sz="1400" dirty="0"/>
          </a:p>
          <a:p>
            <a:r>
              <a:rPr lang="es-ES" sz="1400" dirty="0"/>
              <a:t> </a:t>
            </a:r>
          </a:p>
          <a:p>
            <a:r>
              <a:rPr lang="es-ES" sz="1400" dirty="0" err="1"/>
              <a:t>Stream</a:t>
            </a:r>
            <a:r>
              <a:rPr lang="es-ES" sz="1400" dirty="0"/>
              <a:t> </a:t>
            </a:r>
            <a:r>
              <a:rPr lang="es-ES" sz="1400" dirty="0" err="1"/>
              <a:t>Analytics</a:t>
            </a:r>
            <a:r>
              <a:rPr lang="es-ES" sz="1400" dirty="0"/>
              <a:t> &amp; Power BI: A real-time </a:t>
            </a:r>
            <a:r>
              <a:rPr lang="es-ES" sz="1400" dirty="0" err="1"/>
              <a:t>analytics</a:t>
            </a:r>
            <a:r>
              <a:rPr lang="es-ES" sz="1400" dirty="0"/>
              <a:t> </a:t>
            </a:r>
            <a:r>
              <a:rPr lang="es-ES" sz="1400" dirty="0" err="1"/>
              <a:t>dashboard</a:t>
            </a:r>
            <a:r>
              <a:rPr lang="es-ES" sz="1400" dirty="0"/>
              <a:t> </a:t>
            </a:r>
            <a:r>
              <a:rPr lang="es-ES" sz="1400" dirty="0" err="1"/>
              <a:t>for</a:t>
            </a:r>
            <a:r>
              <a:rPr lang="es-ES" sz="1400" dirty="0"/>
              <a:t> </a:t>
            </a:r>
            <a:r>
              <a:rPr lang="es-ES" sz="1400" dirty="0" err="1"/>
              <a:t>streaming</a:t>
            </a:r>
            <a:r>
              <a:rPr lang="es-ES" sz="1400" dirty="0"/>
              <a:t> data</a:t>
            </a:r>
          </a:p>
          <a:p>
            <a:r>
              <a:rPr lang="es-ES" sz="1400" dirty="0">
                <a:hlinkClick r:id="rId7"/>
              </a:rPr>
              <a:t>https://azure.microsoft.com/en-us/documentation/articles/stream-analytics-power-bi-dashboard/</a:t>
            </a:r>
            <a:endParaRPr lang="es-ES" sz="1400" dirty="0"/>
          </a:p>
          <a:p>
            <a:r>
              <a:rPr lang="es-ES" sz="1400" dirty="0"/>
              <a:t> </a:t>
            </a:r>
          </a:p>
          <a:p>
            <a:r>
              <a:rPr lang="es-ES" sz="1400" dirty="0"/>
              <a:t> </a:t>
            </a:r>
          </a:p>
          <a:p>
            <a:r>
              <a:rPr lang="es-ES" sz="1400" dirty="0" err="1"/>
              <a:t>Managing</a:t>
            </a:r>
            <a:r>
              <a:rPr lang="es-ES" sz="1400" dirty="0"/>
              <a:t> </a:t>
            </a:r>
            <a:r>
              <a:rPr lang="es-ES" sz="1400" dirty="0" err="1"/>
              <a:t>user</a:t>
            </a:r>
            <a:r>
              <a:rPr lang="es-ES" sz="1400" dirty="0"/>
              <a:t> </a:t>
            </a:r>
            <a:r>
              <a:rPr lang="es-ES" sz="1400" dirty="0" err="1"/>
              <a:t>consent</a:t>
            </a:r>
            <a:r>
              <a:rPr lang="es-ES" sz="1400" dirty="0"/>
              <a:t> </a:t>
            </a:r>
            <a:r>
              <a:rPr lang="es-ES" sz="1400" dirty="0" err="1"/>
              <a:t>for</a:t>
            </a:r>
            <a:r>
              <a:rPr lang="es-ES" sz="1400" dirty="0"/>
              <a:t> </a:t>
            </a:r>
            <a:r>
              <a:rPr lang="es-ES" sz="1400" dirty="0" err="1"/>
              <a:t>applications</a:t>
            </a:r>
            <a:r>
              <a:rPr lang="es-ES" sz="1400" dirty="0"/>
              <a:t> </a:t>
            </a:r>
            <a:r>
              <a:rPr lang="es-ES" sz="1400" dirty="0" err="1"/>
              <a:t>using</a:t>
            </a:r>
            <a:r>
              <a:rPr lang="es-ES" sz="1400" dirty="0"/>
              <a:t> Office 365 </a:t>
            </a:r>
            <a:r>
              <a:rPr lang="es-ES" sz="1400" dirty="0" err="1"/>
              <a:t>APIs</a:t>
            </a:r>
            <a:endParaRPr lang="es-ES" sz="1400" dirty="0"/>
          </a:p>
          <a:p>
            <a:r>
              <a:rPr lang="es-ES" sz="1400" dirty="0">
                <a:hlinkClick r:id="rId8"/>
              </a:rPr>
              <a:t>http://blogs.msdn.com/b/exchangedev/archive/2014/06/05/managing-user-consent-for-applications-using-office-365-apis.aspx</a:t>
            </a:r>
            <a:endParaRPr lang="es-ES" sz="1400" dirty="0"/>
          </a:p>
          <a:p>
            <a:endParaRPr lang="es-ES" sz="600" dirty="0"/>
          </a:p>
          <a:p>
            <a:endParaRPr lang="en-US" sz="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Referencias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7952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5253746"/>
          </a:xfrm>
        </p:spPr>
        <p:txBody>
          <a:bodyPr/>
          <a:lstStyle/>
          <a:p>
            <a:r>
              <a:rPr lang="es-ES" sz="1800" dirty="0"/>
              <a:t>Ejemplos</a:t>
            </a:r>
          </a:p>
          <a:p>
            <a:r>
              <a:rPr lang="es-ES" sz="1800" dirty="0">
                <a:hlinkClick r:id="rId2"/>
              </a:rPr>
              <a:t>https://github.com/powerbi</a:t>
            </a:r>
            <a:endParaRPr lang="es-ES" sz="1800" dirty="0"/>
          </a:p>
          <a:p>
            <a:r>
              <a:rPr lang="es-ES" sz="1800" dirty="0"/>
              <a:t> </a:t>
            </a:r>
          </a:p>
          <a:p>
            <a:r>
              <a:rPr lang="es-ES" sz="1800" dirty="0" err="1"/>
              <a:t>Adding</a:t>
            </a:r>
            <a:r>
              <a:rPr lang="es-ES" sz="1800" dirty="0"/>
              <a:t> </a:t>
            </a:r>
            <a:r>
              <a:rPr lang="es-ES" sz="1800" dirty="0" err="1"/>
              <a:t>Insights</a:t>
            </a:r>
            <a:r>
              <a:rPr lang="es-ES" sz="1800" dirty="0"/>
              <a:t> and </a:t>
            </a:r>
            <a:r>
              <a:rPr lang="es-ES" sz="1800" dirty="0" err="1"/>
              <a:t>Telemetry</a:t>
            </a:r>
            <a:r>
              <a:rPr lang="es-ES" sz="1800" dirty="0"/>
              <a:t> to </a:t>
            </a:r>
            <a:r>
              <a:rPr lang="es-ES" sz="1800" dirty="0" err="1"/>
              <a:t>Logic</a:t>
            </a:r>
            <a:r>
              <a:rPr lang="es-ES" sz="1800" dirty="0"/>
              <a:t> Apps </a:t>
            </a:r>
            <a:r>
              <a:rPr lang="es-ES" sz="1800" dirty="0" err="1"/>
              <a:t>through</a:t>
            </a:r>
            <a:r>
              <a:rPr lang="es-ES" sz="1800" dirty="0"/>
              <a:t> Power BI</a:t>
            </a:r>
          </a:p>
          <a:p>
            <a:r>
              <a:rPr lang="es-ES" sz="1800" dirty="0">
                <a:hlinkClick r:id="rId3"/>
              </a:rPr>
              <a:t>http://blogs.msdn.com/b/logicapps/archive/2015/09/23/adding-insights-and-telemetry-to-logic-apps-through-power-bi.aspx</a:t>
            </a:r>
            <a:endParaRPr lang="es-ES" sz="1800" dirty="0"/>
          </a:p>
          <a:p>
            <a:r>
              <a:rPr lang="es-ES" sz="1800" dirty="0"/>
              <a:t> </a:t>
            </a:r>
          </a:p>
          <a:p>
            <a:r>
              <a:rPr lang="es-ES" sz="1800" dirty="0" err="1"/>
              <a:t>Integrating</a:t>
            </a:r>
            <a:r>
              <a:rPr lang="es-ES" sz="1800" dirty="0"/>
              <a:t> Power BI Tiles </a:t>
            </a:r>
            <a:r>
              <a:rPr lang="es-ES" sz="1800" dirty="0" err="1"/>
              <a:t>into</a:t>
            </a:r>
            <a:r>
              <a:rPr lang="es-ES" sz="1800" dirty="0"/>
              <a:t> Office </a:t>
            </a:r>
            <a:r>
              <a:rPr lang="es-ES" sz="1800" dirty="0" err="1"/>
              <a:t>documents</a:t>
            </a:r>
            <a:endParaRPr lang="es-ES" sz="1800" dirty="0"/>
          </a:p>
          <a:p>
            <a:r>
              <a:rPr lang="es-ES" sz="1800" dirty="0">
                <a:hlinkClick r:id="rId4"/>
              </a:rPr>
              <a:t>https://powerbi.microsoft.com/en-us/blog/integrating-power-bi-tiles-into-office-documents/</a:t>
            </a:r>
            <a:endParaRPr lang="es-ES" sz="1800" dirty="0"/>
          </a:p>
          <a:p>
            <a:r>
              <a:rPr lang="es-ES" sz="1800" dirty="0">
                <a:hlinkClick r:id="rId5"/>
              </a:rPr>
              <a:t>https://powerbi.microsoft.com/en-us/documentation/powerbi-developer-integrate-a-power-bi-tile-or-report/</a:t>
            </a:r>
            <a:endParaRPr lang="es-ES" sz="1800" dirty="0"/>
          </a:p>
          <a:p>
            <a:r>
              <a:rPr lang="es-ES" sz="1800" dirty="0"/>
              <a:t> </a:t>
            </a:r>
          </a:p>
          <a:p>
            <a:r>
              <a:rPr lang="es-ES" sz="1800" dirty="0"/>
              <a:t>Social media </a:t>
            </a:r>
            <a:r>
              <a:rPr lang="es-ES" sz="1800" dirty="0" err="1"/>
              <a:t>analysis</a:t>
            </a:r>
            <a:r>
              <a:rPr lang="es-ES" sz="1800" dirty="0"/>
              <a:t>: Real-time Twitter </a:t>
            </a:r>
            <a:r>
              <a:rPr lang="es-ES" sz="1800" dirty="0" err="1"/>
              <a:t>sentiment</a:t>
            </a:r>
            <a:r>
              <a:rPr lang="es-ES" sz="1800" dirty="0"/>
              <a:t> </a:t>
            </a:r>
            <a:r>
              <a:rPr lang="es-ES" sz="1800" dirty="0" err="1"/>
              <a:t>analysis</a:t>
            </a:r>
            <a:r>
              <a:rPr lang="es-ES" sz="1800" dirty="0"/>
              <a:t> in </a:t>
            </a:r>
            <a:r>
              <a:rPr lang="es-ES" sz="1800" dirty="0" err="1"/>
              <a:t>Azure</a:t>
            </a:r>
            <a:r>
              <a:rPr lang="es-ES" sz="1800" dirty="0"/>
              <a:t> </a:t>
            </a:r>
            <a:r>
              <a:rPr lang="es-ES" sz="1800" dirty="0" err="1"/>
              <a:t>Stream</a:t>
            </a:r>
            <a:r>
              <a:rPr lang="es-ES" sz="1800" dirty="0"/>
              <a:t> </a:t>
            </a:r>
            <a:r>
              <a:rPr lang="es-ES" sz="1800" dirty="0" err="1"/>
              <a:t>Analytics</a:t>
            </a:r>
            <a:endParaRPr lang="es-ES" sz="1800" dirty="0"/>
          </a:p>
          <a:p>
            <a:r>
              <a:rPr lang="es-ES" sz="1800" dirty="0">
                <a:hlinkClick r:id="rId6"/>
              </a:rPr>
              <a:t>https://azure.microsoft.com/en-us/documentation/articles/stream-analytics-twitter-sentiment-analysis-trends/</a:t>
            </a:r>
            <a:endParaRPr lang="es-ES" sz="1800" dirty="0"/>
          </a:p>
          <a:p>
            <a:r>
              <a:rPr lang="es-ES" sz="1800" dirty="0"/>
              <a:t> </a:t>
            </a:r>
          </a:p>
          <a:p>
            <a:r>
              <a:rPr lang="es-ES" sz="1800" dirty="0" err="1"/>
              <a:t>PowerBI-visuals</a:t>
            </a:r>
            <a:r>
              <a:rPr lang="es-ES" sz="1800" dirty="0"/>
              <a:t> </a:t>
            </a:r>
          </a:p>
          <a:p>
            <a:r>
              <a:rPr lang="es-ES" sz="1800" dirty="0">
                <a:hlinkClick r:id="rId7"/>
              </a:rPr>
              <a:t>https://github.com/Microsoft/PowerBI-visuals</a:t>
            </a:r>
            <a:endParaRPr lang="es-ES" sz="1800" dirty="0"/>
          </a:p>
          <a:p>
            <a:endParaRPr lang="es-ES" sz="800" dirty="0"/>
          </a:p>
          <a:p>
            <a:endParaRPr lang="en-US" sz="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Ejemplos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9664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671" y="3981818"/>
            <a:ext cx="7009440" cy="1801444"/>
          </a:xfrm>
        </p:spPr>
        <p:txBody>
          <a:bodyPr/>
          <a:lstStyle/>
          <a:p>
            <a:pPr lvl="0"/>
            <a:r>
              <a:rPr lang="en-US" dirty="0"/>
              <a:t>Mario Cortés Flores</a:t>
            </a:r>
          </a:p>
          <a:p>
            <a:pPr lvl="0"/>
            <a:r>
              <a:rPr lang="es-ES" dirty="0"/>
              <a:t>Team Manager y MVP en Office365</a:t>
            </a:r>
            <a:endParaRPr lang="en-US" dirty="0"/>
          </a:p>
          <a:p>
            <a:pPr lvl="0"/>
            <a:r>
              <a:rPr lang="es-ES" dirty="0">
                <a:hlinkClick r:id="rId2"/>
              </a:rPr>
              <a:t>mcortes@plainconcepts.com</a:t>
            </a:r>
            <a:endParaRPr lang="es-ES" dirty="0"/>
          </a:p>
          <a:p>
            <a:pPr lvl="0"/>
            <a:r>
              <a:rPr lang="es-ES" dirty="0"/>
              <a:t>@</a:t>
            </a:r>
            <a:r>
              <a:rPr lang="es-ES" dirty="0" err="1"/>
              <a:t>mariocortesf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http://aka.ms/DOTNETT6S1 </a:t>
            </a:r>
            <a:endParaRPr lang="es-E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60045" y="1212850"/>
            <a:ext cx="8153400" cy="2400657"/>
          </a:xfrm>
        </p:spPr>
        <p:txBody>
          <a:bodyPr/>
          <a:lstStyle/>
          <a:p>
            <a:r>
              <a:rPr lang="es-ES" dirty="0"/>
              <a:t>MVP en Office365 </a:t>
            </a:r>
            <a:endParaRPr lang="es-ES" dirty="0" smtClean="0"/>
          </a:p>
          <a:p>
            <a:r>
              <a:rPr lang="es-ES" dirty="0" smtClean="0"/>
              <a:t>Team </a:t>
            </a:r>
            <a:r>
              <a:rPr lang="es-ES" dirty="0"/>
              <a:t>Lead en Plain Concepts. </a:t>
            </a:r>
            <a:endParaRPr lang="es-ES" dirty="0" smtClean="0"/>
          </a:p>
          <a:p>
            <a:r>
              <a:rPr lang="es-ES" sz="3200" dirty="0" smtClean="0"/>
              <a:t>http</a:t>
            </a:r>
            <a:r>
              <a:rPr lang="es-ES" sz="3200" dirty="0"/>
              <a:t>://geeks.ms/blogs/mcortes </a:t>
            </a:r>
            <a:r>
              <a:rPr lang="es-ES" sz="3200" dirty="0" smtClean="0"/>
              <a:t>http</a:t>
            </a:r>
            <a:r>
              <a:rPr lang="es-ES" sz="3200" dirty="0"/>
              <a:t>://blogs.plainconcepts.com/rockyouroffice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Mario Cortés Flores</a:t>
            </a:r>
            <a:endParaRPr lang="es-E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1" r="9061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4160045" y="3954462"/>
            <a:ext cx="3236079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32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</a:t>
            </a:r>
            <a:r>
              <a:rPr lang="es-ES" sz="3200" b="1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mariocortesf</a:t>
            </a:r>
            <a:endParaRPr lang="en-US" sz="3200" b="1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" y="0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110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0" y="1212854"/>
            <a:ext cx="11887199" cy="4124206"/>
          </a:xfrm>
        </p:spPr>
        <p:txBody>
          <a:bodyPr/>
          <a:lstStyle/>
          <a:p>
            <a:pPr lvl="0"/>
            <a:endParaRPr lang="en-US" dirty="0" smtClean="0"/>
          </a:p>
          <a:p>
            <a:pPr lvl="0"/>
            <a:r>
              <a:rPr lang="en-US" dirty="0" err="1" smtClean="0"/>
              <a:t>Usando</a:t>
            </a:r>
            <a:r>
              <a:rPr lang="en-US" dirty="0" smtClean="0"/>
              <a:t> el API de Power BI</a:t>
            </a:r>
            <a:endParaRPr lang="en-US" dirty="0"/>
          </a:p>
          <a:p>
            <a:pPr lvl="0"/>
            <a:r>
              <a:rPr lang="es-ES" dirty="0" err="1"/>
              <a:t>Reports</a:t>
            </a:r>
            <a:r>
              <a:rPr lang="es-ES" dirty="0"/>
              <a:t> y Tiles desde una aplicación Web</a:t>
            </a:r>
            <a:endParaRPr lang="en-US" dirty="0" smtClean="0"/>
          </a:p>
          <a:p>
            <a:pPr lvl="0"/>
            <a:r>
              <a:rPr lang="es-ES" dirty="0" smtClean="0"/>
              <a:t>Análisis en </a:t>
            </a:r>
            <a:r>
              <a:rPr lang="es-ES" dirty="0"/>
              <a:t>t</a:t>
            </a:r>
            <a:r>
              <a:rPr lang="es-ES" dirty="0" smtClean="0"/>
              <a:t>iempo real</a:t>
            </a:r>
          </a:p>
          <a:p>
            <a:pPr lvl="0"/>
            <a:r>
              <a:rPr lang="es-ES" dirty="0" err="1" smtClean="0"/>
              <a:t>Custom</a:t>
            </a:r>
            <a:r>
              <a:rPr lang="es-ES" dirty="0" smtClean="0"/>
              <a:t> </a:t>
            </a:r>
            <a:r>
              <a:rPr lang="es-ES" dirty="0" err="1" smtClean="0"/>
              <a:t>Visuals</a:t>
            </a:r>
            <a:endParaRPr lang="en-US" dirty="0"/>
          </a:p>
          <a:p>
            <a:endParaRPr lang="es-E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10867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Qué podemos hacer ahora?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6972" y="1363662"/>
            <a:ext cx="5485698" cy="2529667"/>
          </a:xfrm>
        </p:spPr>
        <p:txBody>
          <a:bodyPr/>
          <a:lstStyle/>
          <a:p>
            <a:r>
              <a:rPr lang="es-ES" dirty="0" smtClean="0"/>
              <a:t>Integración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rgbClr val="0A79D2"/>
                </a:solidFill>
              </a:rPr>
              <a:t>API REST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rgbClr val="0A79D2"/>
                </a:solidFill>
              </a:rPr>
              <a:t>Incrustar Tiles y </a:t>
            </a:r>
            <a:r>
              <a:rPr lang="es-ES" sz="3200" dirty="0" err="1" smtClean="0">
                <a:solidFill>
                  <a:srgbClr val="0A79D2"/>
                </a:solidFill>
              </a:rPr>
              <a:t>Reports</a:t>
            </a:r>
            <a:endParaRPr lang="es-ES" sz="3200" dirty="0" smtClean="0">
              <a:solidFill>
                <a:srgbClr val="0A79D2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rgbClr val="0A79D2"/>
                </a:solidFill>
              </a:rPr>
              <a:t>Real time</a:t>
            </a:r>
            <a:endParaRPr lang="en-US" sz="3200" dirty="0">
              <a:solidFill>
                <a:srgbClr val="0A79D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76954" y="1363662"/>
            <a:ext cx="5485698" cy="1877309"/>
          </a:xfrm>
        </p:spPr>
        <p:txBody>
          <a:bodyPr/>
          <a:lstStyle/>
          <a:p>
            <a:r>
              <a:rPr lang="es-ES" dirty="0" smtClean="0"/>
              <a:t>Extensión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rgbClr val="0A79D2"/>
                </a:solidFill>
              </a:rPr>
              <a:t>Gráficos personalizados</a:t>
            </a:r>
            <a:endParaRPr lang="es-ES" sz="3200" dirty="0" smtClean="0">
              <a:solidFill>
                <a:srgbClr val="0A79D2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rgbClr val="0A79D2"/>
                </a:solidFill>
              </a:rPr>
              <a:t>Content Pack</a:t>
            </a:r>
            <a:endParaRPr lang="en-US" sz="3200" dirty="0">
              <a:solidFill>
                <a:srgbClr val="0A79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1439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Usando el API de </a:t>
            </a:r>
            <a:r>
              <a:rPr lang="es-ES" dirty="0" err="1" smtClean="0"/>
              <a:t>PowerBI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35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1957459"/>
          </a:xfrm>
        </p:spPr>
        <p:txBody>
          <a:bodyPr/>
          <a:lstStyle/>
          <a:p>
            <a:r>
              <a:rPr lang="es-ES" dirty="0" smtClean="0"/>
              <a:t>Basado en estándares:</a:t>
            </a:r>
          </a:p>
          <a:p>
            <a:pPr marL="914326" lvl="1" indent="-571500">
              <a:buFont typeface="Arial" panose="020B0604020202020204" pitchFamily="34" charset="0"/>
              <a:buChar char="•"/>
            </a:pPr>
            <a:r>
              <a:rPr lang="es-ES" dirty="0" smtClean="0"/>
              <a:t>REST</a:t>
            </a:r>
          </a:p>
          <a:p>
            <a:pPr marL="914326" lvl="1" indent="-571500">
              <a:buFont typeface="Arial" panose="020B0604020202020204" pitchFamily="34" charset="0"/>
              <a:buChar char="•"/>
            </a:pPr>
            <a:r>
              <a:rPr lang="es-ES" dirty="0" smtClean="0"/>
              <a:t>JSON</a:t>
            </a:r>
          </a:p>
          <a:p>
            <a:pPr marL="914326" lvl="1" indent="-571500">
              <a:buFont typeface="Arial" panose="020B0604020202020204" pitchFamily="34" charset="0"/>
              <a:buChar char="•"/>
            </a:pPr>
            <a:r>
              <a:rPr lang="es-ES" dirty="0" err="1" smtClean="0"/>
              <a:t>OAuth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API REST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1751" y="3421062"/>
            <a:ext cx="78168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67217A"/>
                </a:solidFill>
                <a:latin typeface="+mj-lt"/>
              </a:rPr>
              <a:t>https://api.powerbi.com/</a:t>
            </a:r>
            <a:r>
              <a:rPr lang="en-US" sz="4000" dirty="0">
                <a:solidFill>
                  <a:srgbClr val="C00000"/>
                </a:solidFill>
                <a:latin typeface="+mj-lt"/>
              </a:rPr>
              <a:t>v1.0</a:t>
            </a:r>
            <a:r>
              <a:rPr lang="en-US" sz="4000" dirty="0">
                <a:solidFill>
                  <a:srgbClr val="67217A"/>
                </a:solidFill>
                <a:latin typeface="+mj-lt"/>
              </a:rPr>
              <a:t>/</a:t>
            </a:r>
          </a:p>
          <a:p>
            <a:r>
              <a:rPr lang="en-US" sz="4000" dirty="0">
                <a:solidFill>
                  <a:srgbClr val="67217A"/>
                </a:solidFill>
                <a:latin typeface="+mj-lt"/>
              </a:rPr>
              <a:t>https://api.powerbi.com/</a:t>
            </a:r>
            <a:r>
              <a:rPr lang="en-US" sz="4000" dirty="0">
                <a:solidFill>
                  <a:srgbClr val="C00000"/>
                </a:solidFill>
                <a:latin typeface="+mj-lt"/>
              </a:rPr>
              <a:t>beta</a:t>
            </a:r>
            <a:r>
              <a:rPr lang="en-US" sz="4000" dirty="0">
                <a:solidFill>
                  <a:srgbClr val="67217A"/>
                </a:solidFill>
                <a:latin typeface="+mj-lt"/>
              </a:rPr>
              <a:t>/ </a:t>
            </a:r>
          </a:p>
        </p:txBody>
      </p:sp>
    </p:spTree>
    <p:extLst>
      <p:ext uri="{BB962C8B-B14F-4D97-AF65-F5344CB8AC3E}">
        <p14:creationId xmlns:p14="http://schemas.microsoft.com/office/powerpoint/2010/main" val="642020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2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ed015050-a57a-4d39-9cd8-b09b64473eb7"/>
    <ds:schemaRef ds:uri="2b2dfeed-2da1-4ef4-b600-f5543001ef98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5.xml><?xml version="1.0" encoding="utf-8"?>
<ds:datastoreItem xmlns:ds="http://schemas.openxmlformats.org/officeDocument/2006/customXml" ds:itemID="{E2D80EEE-13AE-464A-A252-3E3C532E44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4644</TotalTime>
  <Words>885</Words>
  <Application>Microsoft Office PowerPoint</Application>
  <PresentationFormat>Custom</PresentationFormat>
  <Paragraphs>225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Avenir LT Pro 45 Book</vt:lpstr>
      <vt:lpstr>Calibri</vt:lpstr>
      <vt:lpstr>Consolas</vt:lpstr>
      <vt:lpstr>ＭＳ Ｐゴシック</vt:lpstr>
      <vt:lpstr>Segoe UI</vt:lpstr>
      <vt:lpstr>Segoe UI Light</vt:lpstr>
      <vt:lpstr>Segoe UI Semilight</vt:lpstr>
      <vt:lpstr>Wingdings</vt:lpstr>
      <vt:lpstr>5-30629_Build_Template_WHITE</vt:lpstr>
      <vt:lpstr>PowerPoint Presentation</vt:lpstr>
      <vt:lpstr>Power BI para desarrolladores</vt:lpstr>
      <vt:lpstr>PowerPoint Presentation</vt:lpstr>
      <vt:lpstr>Mario Cortés Flores</vt:lpstr>
      <vt:lpstr>PowerPoint Presentation</vt:lpstr>
      <vt:lpstr>Agenda</vt:lpstr>
      <vt:lpstr>Qué podemos hacer ahora?</vt:lpstr>
      <vt:lpstr>Usando el API de PowerBI</vt:lpstr>
      <vt:lpstr>API REST</vt:lpstr>
      <vt:lpstr>Modelo de datos</vt:lpstr>
      <vt:lpstr>Operaciones disponibles</vt:lpstr>
      <vt:lpstr>Tipos de datos soportados</vt:lpstr>
      <vt:lpstr>Demo</vt:lpstr>
      <vt:lpstr>Registro de aplicaciones</vt:lpstr>
      <vt:lpstr>Flujo de autenticación</vt:lpstr>
      <vt:lpstr>Demo</vt:lpstr>
      <vt:lpstr>Reports y Tiles en una aplicación Web</vt:lpstr>
      <vt:lpstr>Incrustar tiles y reports</vt:lpstr>
      <vt:lpstr>Demo</vt:lpstr>
      <vt:lpstr>Análisis en tiempo real</vt:lpstr>
      <vt:lpstr>Datos en tiempo real</vt:lpstr>
      <vt:lpstr>Política de retención en tiempo real</vt:lpstr>
      <vt:lpstr>Demo</vt:lpstr>
      <vt:lpstr>Limitaciones API PowerBI</vt:lpstr>
      <vt:lpstr>PowerBI y Stream Analytics</vt:lpstr>
      <vt:lpstr>Demo</vt:lpstr>
      <vt:lpstr>Power BI visuals</vt:lpstr>
      <vt:lpstr>PowerBI Visuals</vt:lpstr>
      <vt:lpstr>Power BI Visuals</vt:lpstr>
      <vt:lpstr>Ciclo de vida</vt:lpstr>
      <vt:lpstr>Demo</vt:lpstr>
      <vt:lpstr>PowerPoint Presentation</vt:lpstr>
      <vt:lpstr>Referencias</vt:lpstr>
      <vt:lpstr>Ejemplos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Mario Cortés Flores</cp:lastModifiedBy>
  <cp:revision>133</cp:revision>
  <dcterms:created xsi:type="dcterms:W3CDTF">2015-04-07T19:39:07Z</dcterms:created>
  <dcterms:modified xsi:type="dcterms:W3CDTF">2016-02-24T06:18:03Z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_ShortcutUrl">
    <vt:lpwstr>, </vt:lpwstr>
  </property>
  <property fmtid="{D5CDD505-2E9C-101B-9397-08002B2CF9AE}" pid="16" name="Tfs.LastKnownPath">
    <vt:lpwstr>https://plain-my.sharepoint.com/personal/mcortes_plainconcepts_com/Documents/Proyectos/Eventos/dotNetSpain2016/PowerBI%20para%20desarrolladores/PowerBI%20para%20desarrolladores1.pptx</vt:lpwstr>
  </property>
</Properties>
</file>